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Comfortaa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omfortaa-bold.fntdata"/><Relationship Id="rId25" Type="http://schemas.openxmlformats.org/officeDocument/2006/relationships/font" Target="fonts/Comforta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f3fe30095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f3fe30095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Phenomena: What do you think is happening in this video? What do you notice?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f3fe30095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f3fe30095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question, then populate as students provide answers.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f3fe30095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f3fe30095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with questions and images. Ask individual students to name an item and then explain how it helps the tree. Once all have been covered, then show purposes and review.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f3fe30095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6f3fe30095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Seed observation and what it tells us about the way it might be dispersed: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Animals - consumption, exterior transport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e302ff15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e302ff15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Seed guessing/ID as trees appear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e302ff15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e302ff15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Discussed in earlier slide: fruit, medicine, reducing heating/cooling costs, air quality benefits, habitat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slide: local food (elderberry jam), protecting ag from wind, shade for people, dyes/pigments, elevation of soil health - aeration, stability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f3fe30095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f3fe30095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Distribute tree profiles and care worksheets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e302ff15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e302ff15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with photos and have students guess the seeds.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e302ff15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e302ff15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Reduce waste by donating clothes you no longer need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 water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outside!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pollinator habitat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Eat locally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ideas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f3fe30095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f3fe30095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to students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redlands.edu/trees demo at end, time permitting: map, resources, activities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f3fe30095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f3fe30095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f3fe3009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f3fe3009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questions to gather students’ current knowledge.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0fd9da48d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0fd9da48d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f3fe30095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f3fe30095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f3fe30095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6f3fe30095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f3fe30095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f3fe30095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f3fe30095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f3fe30095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f3fe30095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f3fe30095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pictures and ask students to guess trees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.gif"/><Relationship Id="rId9" Type="http://schemas.openxmlformats.org/officeDocument/2006/relationships/image" Target="../media/image7.png"/><Relationship Id="rId5" Type="http://schemas.openxmlformats.org/officeDocument/2006/relationships/image" Target="../media/image24.png"/><Relationship Id="rId6" Type="http://schemas.openxmlformats.org/officeDocument/2006/relationships/image" Target="../media/image11.jpg"/><Relationship Id="rId7" Type="http://schemas.openxmlformats.org/officeDocument/2006/relationships/image" Target="../media/image2.png"/><Relationship Id="rId8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Relationship Id="rId4" Type="http://schemas.openxmlformats.org/officeDocument/2006/relationships/image" Target="../media/image22.jpg"/><Relationship Id="rId5" Type="http://schemas.openxmlformats.org/officeDocument/2006/relationships/image" Target="../media/image3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5.jpg"/><Relationship Id="rId4" Type="http://schemas.openxmlformats.org/officeDocument/2006/relationships/image" Target="../media/image21.jpg"/><Relationship Id="rId10" Type="http://schemas.openxmlformats.org/officeDocument/2006/relationships/image" Target="../media/image30.jpg"/><Relationship Id="rId9" Type="http://schemas.openxmlformats.org/officeDocument/2006/relationships/image" Target="../media/image39.jpg"/><Relationship Id="rId5" Type="http://schemas.openxmlformats.org/officeDocument/2006/relationships/image" Target="../media/image69.png"/><Relationship Id="rId6" Type="http://schemas.openxmlformats.org/officeDocument/2006/relationships/image" Target="../media/image25.jpg"/><Relationship Id="rId7" Type="http://schemas.openxmlformats.org/officeDocument/2006/relationships/image" Target="../media/image72.jpg"/><Relationship Id="rId8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7.jpg"/><Relationship Id="rId4" Type="http://schemas.openxmlformats.org/officeDocument/2006/relationships/image" Target="../media/image35.jpg"/><Relationship Id="rId5" Type="http://schemas.openxmlformats.org/officeDocument/2006/relationships/image" Target="../media/image46.jpg"/><Relationship Id="rId6" Type="http://schemas.openxmlformats.org/officeDocument/2006/relationships/image" Target="../media/image36.jpg"/><Relationship Id="rId7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3.jpg"/><Relationship Id="rId4" Type="http://schemas.openxmlformats.org/officeDocument/2006/relationships/image" Target="../media/image40.jpg"/><Relationship Id="rId9" Type="http://schemas.openxmlformats.org/officeDocument/2006/relationships/image" Target="../media/image41.jpg"/><Relationship Id="rId5" Type="http://schemas.openxmlformats.org/officeDocument/2006/relationships/image" Target="../media/image56.jpg"/><Relationship Id="rId6" Type="http://schemas.openxmlformats.org/officeDocument/2006/relationships/image" Target="../media/image61.jpg"/><Relationship Id="rId7" Type="http://schemas.openxmlformats.org/officeDocument/2006/relationships/image" Target="../media/image55.jpg"/><Relationship Id="rId8" Type="http://schemas.openxmlformats.org/officeDocument/2006/relationships/image" Target="../media/image5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3.jpg"/><Relationship Id="rId4" Type="http://schemas.openxmlformats.org/officeDocument/2006/relationships/image" Target="../media/image40.jpg"/><Relationship Id="rId10" Type="http://schemas.openxmlformats.org/officeDocument/2006/relationships/image" Target="../media/image45.jpg"/><Relationship Id="rId9" Type="http://schemas.openxmlformats.org/officeDocument/2006/relationships/image" Target="../media/image49.png"/><Relationship Id="rId5" Type="http://schemas.openxmlformats.org/officeDocument/2006/relationships/image" Target="../media/image56.jpg"/><Relationship Id="rId6" Type="http://schemas.openxmlformats.org/officeDocument/2006/relationships/image" Target="../media/image61.jpg"/><Relationship Id="rId7" Type="http://schemas.openxmlformats.org/officeDocument/2006/relationships/image" Target="../media/image44.jpg"/><Relationship Id="rId8" Type="http://schemas.openxmlformats.org/officeDocument/2006/relationships/image" Target="../media/image6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jpg"/><Relationship Id="rId4" Type="http://schemas.openxmlformats.org/officeDocument/2006/relationships/image" Target="../media/image48.jpg"/><Relationship Id="rId5" Type="http://schemas.openxmlformats.org/officeDocument/2006/relationships/image" Target="../media/image64.jpg"/><Relationship Id="rId6" Type="http://schemas.openxmlformats.org/officeDocument/2006/relationships/image" Target="../media/image68.jpg"/><Relationship Id="rId7" Type="http://schemas.openxmlformats.org/officeDocument/2006/relationships/image" Target="../media/image5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jpg"/><Relationship Id="rId4" Type="http://schemas.openxmlformats.org/officeDocument/2006/relationships/image" Target="../media/image5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jpg"/><Relationship Id="rId4" Type="http://schemas.openxmlformats.org/officeDocument/2006/relationships/image" Target="../media/image74.jpg"/><Relationship Id="rId5" Type="http://schemas.openxmlformats.org/officeDocument/2006/relationships/image" Target="../media/image6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6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62.jpg"/><Relationship Id="rId7" Type="http://schemas.openxmlformats.org/officeDocument/2006/relationships/image" Target="../media/image7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7.jpg"/><Relationship Id="rId4" Type="http://schemas.openxmlformats.org/officeDocument/2006/relationships/image" Target="../media/image6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37.jpg"/><Relationship Id="rId5" Type="http://schemas.openxmlformats.org/officeDocument/2006/relationships/image" Target="../media/image5.png"/><Relationship Id="rId6" Type="http://schemas.openxmlformats.org/officeDocument/2006/relationships/image" Target="../media/image4.gif"/><Relationship Id="rId7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6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7.jpg"/><Relationship Id="rId5" Type="http://schemas.openxmlformats.org/officeDocument/2006/relationships/image" Target="../media/image20.jpg"/><Relationship Id="rId6" Type="http://schemas.openxmlformats.org/officeDocument/2006/relationships/image" Target="../media/image38.jpg"/><Relationship Id="rId7" Type="http://schemas.openxmlformats.org/officeDocument/2006/relationships/image" Target="../media/image14.jpg"/><Relationship Id="rId8" Type="http://schemas.openxmlformats.org/officeDocument/2006/relationships/image" Target="../media/image4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7.png"/><Relationship Id="rId5" Type="http://schemas.openxmlformats.org/officeDocument/2006/relationships/image" Target="../media/image29.png"/><Relationship Id="rId6" Type="http://schemas.openxmlformats.org/officeDocument/2006/relationships/image" Target="../media/image12.gif"/><Relationship Id="rId7" Type="http://schemas.openxmlformats.org/officeDocument/2006/relationships/image" Target="../media/image18.jpg"/><Relationship Id="rId8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jpg"/><Relationship Id="rId4" Type="http://schemas.openxmlformats.org/officeDocument/2006/relationships/image" Target="../media/image28.jpg"/><Relationship Id="rId5" Type="http://schemas.openxmlformats.org/officeDocument/2006/relationships/image" Target="../media/image52.jpg"/><Relationship Id="rId6" Type="http://schemas.openxmlformats.org/officeDocument/2006/relationships/image" Target="../media/image26.jpg"/><Relationship Id="rId7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600" y="88075"/>
            <a:ext cx="1237550" cy="124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5">
            <a:alphaModFix/>
          </a:blip>
          <a:srcRect b="36074" l="0" r="0" t="17220"/>
          <a:stretch/>
        </p:blipFill>
        <p:spPr>
          <a:xfrm>
            <a:off x="6931299" y="1807100"/>
            <a:ext cx="2058487" cy="9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1825" y="149738"/>
            <a:ext cx="1680599" cy="11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87075" y="1592375"/>
            <a:ext cx="2937300" cy="17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Earth Day 2020: Trees, Please!</a:t>
            </a:r>
            <a:r>
              <a:rPr lang="en" sz="36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6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44925" y="4164875"/>
            <a:ext cx="906700" cy="84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14150" y="2882375"/>
            <a:ext cx="1937475" cy="9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1300" y="4087988"/>
            <a:ext cx="978675" cy="10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/>
          <p:cNvPicPr preferRelativeResize="0"/>
          <p:nvPr/>
        </p:nvPicPr>
        <p:blipFill rotWithShape="1">
          <a:blip r:embed="rId4">
            <a:alphaModFix/>
          </a:blip>
          <a:srcRect b="17868" l="0" r="0" t="21148"/>
          <a:stretch/>
        </p:blipFill>
        <p:spPr>
          <a:xfrm>
            <a:off x="511475" y="4153150"/>
            <a:ext cx="1225900" cy="7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5">
            <a:alphaModFix/>
          </a:blip>
          <a:srcRect b="5555" l="0" r="0" t="5555"/>
          <a:stretch/>
        </p:blipFill>
        <p:spPr>
          <a:xfrm>
            <a:off x="1555050" y="192200"/>
            <a:ext cx="5714997" cy="3810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1957250" y="4233150"/>
            <a:ext cx="5416500" cy="599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Support an argument that plants get the materials they need for growth chiefly from air and water.</a:t>
            </a:r>
            <a:endParaRPr sz="1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/>
        </p:nvSpPr>
        <p:spPr>
          <a:xfrm>
            <a:off x="139475" y="152400"/>
            <a:ext cx="2727300" cy="1251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What does a tree need to survive?</a:t>
            </a:r>
            <a:endParaRPr b="1"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 rotWithShape="1">
          <a:blip r:embed="rId4">
            <a:alphaModFix/>
          </a:blip>
          <a:srcRect b="19829" l="0" r="0" t="23121"/>
          <a:stretch/>
        </p:blipFill>
        <p:spPr>
          <a:xfrm>
            <a:off x="1112437" y="4342500"/>
            <a:ext cx="1357638" cy="6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/>
          <p:nvPr/>
        </p:nvSpPr>
        <p:spPr>
          <a:xfrm>
            <a:off x="2599875" y="4342475"/>
            <a:ext cx="5592600" cy="6873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4-LS1-1 Construct an argument that plants and animals have internal and external structures that function to support survival, growth, behavior, and reproduction.</a:t>
            </a:r>
            <a:endParaRPr sz="1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6200" y="555101"/>
            <a:ext cx="2407276" cy="302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6">
            <a:alphaModFix/>
          </a:blip>
          <a:srcRect b="27927" l="0" r="0" t="0"/>
          <a:stretch/>
        </p:blipFill>
        <p:spPr>
          <a:xfrm>
            <a:off x="6560046" y="152400"/>
            <a:ext cx="2151050" cy="167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2962" y="2571750"/>
            <a:ext cx="2151037" cy="143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4025" y="2750650"/>
            <a:ext cx="2332750" cy="143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9">
            <a:alphaModFix/>
          </a:blip>
          <a:srcRect b="22081" l="12385" r="19895" t="16531"/>
          <a:stretch/>
        </p:blipFill>
        <p:spPr>
          <a:xfrm>
            <a:off x="715727" y="1523732"/>
            <a:ext cx="2151050" cy="1068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99875" y="3647187"/>
            <a:ext cx="4399360" cy="6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>
            <a:off x="4024475" y="96200"/>
            <a:ext cx="1490700" cy="396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Photosynthesis</a:t>
            </a:r>
            <a:endParaRPr sz="15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/>
        </p:nvSpPr>
        <p:spPr>
          <a:xfrm>
            <a:off x="199850" y="175575"/>
            <a:ext cx="2400000" cy="23388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Do you know the different parts of a tree and what they do to help the tree?</a:t>
            </a:r>
            <a:endParaRPr b="1"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1224" y="175587"/>
            <a:ext cx="2194176" cy="16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 rotWithShape="1">
          <a:blip r:embed="rId5">
            <a:alphaModFix/>
          </a:blip>
          <a:srcRect b="0" l="19955" r="0" t="0"/>
          <a:stretch/>
        </p:blipFill>
        <p:spPr>
          <a:xfrm>
            <a:off x="6833700" y="3074375"/>
            <a:ext cx="2101724" cy="18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850" y="2650550"/>
            <a:ext cx="1823825" cy="225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2205275" y="3261275"/>
            <a:ext cx="1948800" cy="16455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Roots absorb water and nutrients from the soil, store sugar, and anchor the tree.</a:t>
            </a:r>
            <a:endParaRPr b="1"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5012625" y="3261274"/>
            <a:ext cx="1728600" cy="16455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Bark protects the tree from insects, disease, weather, and fire. </a:t>
            </a:r>
            <a:endParaRPr b="1"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0" name="Google Shape;17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1625" y="175575"/>
            <a:ext cx="1823825" cy="289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 txBox="1"/>
          <p:nvPr/>
        </p:nvSpPr>
        <p:spPr>
          <a:xfrm>
            <a:off x="4621325" y="175575"/>
            <a:ext cx="1948800" cy="25929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The trunk provides structure. It carries water and minerals up from the roots to the leaves and carries sugar down to the roots.</a:t>
            </a:r>
            <a:endParaRPr b="1"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6741225" y="1895850"/>
            <a:ext cx="2194200" cy="872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Leaves use sun to make food for the tree</a:t>
            </a:r>
            <a:endParaRPr b="1"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/>
        </p:nvSpPr>
        <p:spPr>
          <a:xfrm>
            <a:off x="0" y="173900"/>
            <a:ext cx="3232200" cy="1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Let’s see what you know!</a:t>
            </a:r>
            <a:r>
              <a:rPr b="1" lang="en" sz="30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30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8" name="Google Shape;178;p25"/>
          <p:cNvPicPr preferRelativeResize="0"/>
          <p:nvPr/>
        </p:nvPicPr>
        <p:blipFill rotWithShape="1">
          <a:blip r:embed="rId3">
            <a:alphaModFix/>
          </a:blip>
          <a:srcRect b="0" l="2696" r="2696" t="0"/>
          <a:stretch/>
        </p:blipFill>
        <p:spPr>
          <a:xfrm>
            <a:off x="2554125" y="173900"/>
            <a:ext cx="2600001" cy="20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 rotWithShape="1">
          <a:blip r:embed="rId4">
            <a:alphaModFix/>
          </a:blip>
          <a:srcRect b="11920" l="9559" r="0" t="16224"/>
          <a:stretch/>
        </p:blipFill>
        <p:spPr>
          <a:xfrm>
            <a:off x="73775" y="2712275"/>
            <a:ext cx="3380500" cy="2160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6950" y="173900"/>
            <a:ext cx="2747433" cy="20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3776" y="2906101"/>
            <a:ext cx="2308570" cy="206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925" y="488488"/>
            <a:ext cx="5227826" cy="392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77275" y="2697350"/>
            <a:ext cx="3717099" cy="24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1391275" y="3625750"/>
            <a:ext cx="3246300" cy="632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fortaa"/>
                <a:ea typeface="Comfortaa"/>
                <a:cs typeface="Comfortaa"/>
                <a:sym typeface="Comfortaa"/>
              </a:rPr>
              <a:t>Wind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5" name="Google Shape;185;p25"/>
          <p:cNvSpPr txBox="1"/>
          <p:nvPr/>
        </p:nvSpPr>
        <p:spPr>
          <a:xfrm>
            <a:off x="5512675" y="4649450"/>
            <a:ext cx="3246300" cy="632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fortaa"/>
                <a:ea typeface="Comfortaa"/>
                <a:cs typeface="Comfortaa"/>
                <a:sym typeface="Comfortaa"/>
              </a:rPr>
              <a:t>Animals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9">
            <a:alphaModFix/>
          </a:blip>
          <a:srcRect b="5124" l="0" r="0" t="5124"/>
          <a:stretch/>
        </p:blipFill>
        <p:spPr>
          <a:xfrm>
            <a:off x="5512675" y="281938"/>
            <a:ext cx="3067050" cy="27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 txBox="1"/>
          <p:nvPr/>
        </p:nvSpPr>
        <p:spPr>
          <a:xfrm>
            <a:off x="5380300" y="281950"/>
            <a:ext cx="3246300" cy="632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fortaa"/>
                <a:ea typeface="Comfortaa"/>
                <a:cs typeface="Comfortaa"/>
                <a:sym typeface="Comfortaa"/>
              </a:rPr>
              <a:t>Water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/>
        </p:nvSpPr>
        <p:spPr>
          <a:xfrm>
            <a:off x="0" y="173900"/>
            <a:ext cx="3232200" cy="1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Let’s see what you know!</a:t>
            </a:r>
            <a:r>
              <a:rPr b="1" lang="en" sz="30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30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 rotWithShape="1">
          <a:blip r:embed="rId3">
            <a:alphaModFix/>
          </a:blip>
          <a:srcRect b="0" l="2696" r="2696" t="0"/>
          <a:stretch/>
        </p:blipFill>
        <p:spPr>
          <a:xfrm>
            <a:off x="2554125" y="173900"/>
            <a:ext cx="2600001" cy="20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 rotWithShape="1">
          <a:blip r:embed="rId4">
            <a:alphaModFix/>
          </a:blip>
          <a:srcRect b="11920" l="9559" r="0" t="16224"/>
          <a:stretch/>
        </p:blipFill>
        <p:spPr>
          <a:xfrm>
            <a:off x="73775" y="2712275"/>
            <a:ext cx="3380500" cy="216067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 txBox="1"/>
          <p:nvPr/>
        </p:nvSpPr>
        <p:spPr>
          <a:xfrm>
            <a:off x="35100" y="2218075"/>
            <a:ext cx="31620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Orange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6246950" y="2234475"/>
            <a:ext cx="26001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Coast live oak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6954200" y="3638863"/>
            <a:ext cx="21081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Stone Pine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6950" y="173900"/>
            <a:ext cx="2747433" cy="20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3776" y="2906101"/>
            <a:ext cx="2308570" cy="206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8875" y="2741244"/>
            <a:ext cx="2747425" cy="210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46950" y="396745"/>
            <a:ext cx="2881050" cy="178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72235" y="173900"/>
            <a:ext cx="1934675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/>
        </p:nvSpPr>
        <p:spPr>
          <a:xfrm>
            <a:off x="2898450" y="2142238"/>
            <a:ext cx="2522700" cy="55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Sycamore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40738" y="2939725"/>
            <a:ext cx="2601600" cy="19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/>
        </p:nvSpPr>
        <p:spPr>
          <a:xfrm>
            <a:off x="0" y="173900"/>
            <a:ext cx="3232200" cy="1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Why should we plant trees?</a:t>
            </a:r>
            <a:r>
              <a:rPr b="1" lang="en" sz="30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30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35762"/>
            <a:ext cx="3981064" cy="265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4600" y="152400"/>
            <a:ext cx="4551176" cy="20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5864" y="2335762"/>
            <a:ext cx="3983980" cy="265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5741" y="646450"/>
            <a:ext cx="3092583" cy="20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8850" y="1138325"/>
            <a:ext cx="3092575" cy="309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/>
        </p:nvSpPr>
        <p:spPr>
          <a:xfrm>
            <a:off x="495750" y="309850"/>
            <a:ext cx="39660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0" name="Google Shape;220;p28"/>
          <p:cNvSpPr txBox="1"/>
          <p:nvPr/>
        </p:nvSpPr>
        <p:spPr>
          <a:xfrm>
            <a:off x="644475" y="334625"/>
            <a:ext cx="40404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How will you care for your tree?</a:t>
            </a:r>
            <a:endParaRPr b="1"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1" name="Google Shape;2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000" y="3777675"/>
            <a:ext cx="2004175" cy="117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/>
          <p:nvPr/>
        </p:nvSpPr>
        <p:spPr>
          <a:xfrm>
            <a:off x="337650" y="472975"/>
            <a:ext cx="3499200" cy="12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Wrap it up!</a:t>
            </a:r>
            <a:endParaRPr b="1" sz="30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2623250" y="3445950"/>
            <a:ext cx="31620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C. Healthy soil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288350" y="1208575"/>
            <a:ext cx="3162000" cy="18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To survive, trees need:</a:t>
            </a:r>
            <a:endParaRPr b="1" sz="36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4835850" y="540750"/>
            <a:ext cx="21081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400"/>
              <a:buFont typeface="Comfortaa"/>
              <a:buAutoNum type="alphaUcPeriod"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Water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0" name="Google Shape;230;p29"/>
          <p:cNvSpPr txBox="1"/>
          <p:nvPr/>
        </p:nvSpPr>
        <p:spPr>
          <a:xfrm>
            <a:off x="6471925" y="2018850"/>
            <a:ext cx="21081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B. Sunlight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1" name="Google Shape;2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3962" y="191850"/>
            <a:ext cx="1876814" cy="125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5875" y="1319300"/>
            <a:ext cx="2319551" cy="154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5250" y="3090123"/>
            <a:ext cx="3162000" cy="126457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/>
          <p:nvPr/>
        </p:nvSpPr>
        <p:spPr>
          <a:xfrm>
            <a:off x="3836850" y="4469650"/>
            <a:ext cx="31620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D. All of these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3836850" y="4469650"/>
            <a:ext cx="31620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D. All of these</a:t>
            </a:r>
            <a:endParaRPr b="1" sz="24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/>
        </p:nvSpPr>
        <p:spPr>
          <a:xfrm>
            <a:off x="337650" y="472975"/>
            <a:ext cx="3499200" cy="12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Wrap it up!</a:t>
            </a:r>
            <a:endParaRPr b="1" sz="30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288350" y="1680675"/>
            <a:ext cx="3162000" cy="8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What else can we do for Earth Day?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350" y="372988"/>
            <a:ext cx="3071623" cy="226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24075"/>
            <a:ext cx="2062200" cy="226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7000" y="2787376"/>
            <a:ext cx="3071625" cy="204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1025" y="2787376"/>
            <a:ext cx="3322197" cy="220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4800" y="552243"/>
            <a:ext cx="2858426" cy="19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/>
          <p:nvPr/>
        </p:nvSpPr>
        <p:spPr>
          <a:xfrm>
            <a:off x="3710075" y="1761000"/>
            <a:ext cx="53121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redlands.edu/trees</a:t>
            </a:r>
            <a:endParaRPr sz="4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0775" y="3864650"/>
            <a:ext cx="2281400" cy="11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825" y="813250"/>
            <a:ext cx="1662825" cy="166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7125" y="530550"/>
            <a:ext cx="1860300" cy="12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2475" y="3014598"/>
            <a:ext cx="1356300" cy="12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125" y="606064"/>
            <a:ext cx="1320475" cy="13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1561850" y="296575"/>
            <a:ext cx="15711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Redlands Unified School District is the </a:t>
            </a: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school</a:t>
            </a: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District</a:t>
            </a: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 that your school is in! </a:t>
            </a:r>
            <a:endParaRPr b="1"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5583600" y="45525"/>
            <a:ext cx="1662900" cy="20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University of Redlands is a private institution of higher education here in Redlands</a:t>
            </a:r>
            <a:endParaRPr b="1"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355050" y="1984875"/>
            <a:ext cx="1962900" cy="26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Esri</a:t>
            </a:r>
            <a:r>
              <a:rPr b="1" lang="en" sz="1600">
                <a:solidFill>
                  <a:srgbClr val="6AA84F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is an international supplier of geographic information system software. The company is headquartered in Redlands.</a:t>
            </a:r>
            <a:endParaRPr b="1"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6888763" y="2322950"/>
            <a:ext cx="2194500" cy="26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IERCD is</a:t>
            </a:r>
            <a:r>
              <a:rPr b="1" lang="en" sz="1600">
                <a:solidFill>
                  <a:srgbClr val="6AA84F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a local government agency that provides a range of services in habitat conservation, and education to residents in the Inland Empire.</a:t>
            </a: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0" y="2063025"/>
            <a:ext cx="1662900" cy="29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The City of Redlands is where you attend school.  City staffers work hard to make Redlands a wonderful place to live, work and study!</a:t>
            </a:r>
            <a:endParaRPr b="1"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2900" y="2798353"/>
            <a:ext cx="1239016" cy="12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6147" l="0" r="0" t="0"/>
          <a:stretch/>
        </p:blipFill>
        <p:spPr>
          <a:xfrm>
            <a:off x="2271713" y="316050"/>
            <a:ext cx="4600575" cy="482745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167250" y="607325"/>
            <a:ext cx="31356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What is Earth Day?</a:t>
            </a:r>
            <a:r>
              <a:rPr b="1" lang="en" sz="30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6014750" y="607325"/>
            <a:ext cx="3000000" cy="9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W</a:t>
            </a:r>
            <a:r>
              <a:rPr b="1" lang="en" sz="30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hy do we celebrate?</a:t>
            </a:r>
            <a:endParaRPr sz="3000"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2838" y="3874325"/>
            <a:ext cx="2538350" cy="126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/>
        </p:nvSpPr>
        <p:spPr>
          <a:xfrm>
            <a:off x="1950600" y="193150"/>
            <a:ext cx="5242800" cy="17154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The first Earth Day occurred on April 22nd, 1970. On this day, 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20 million Americans organized to demand a healthier, more sustainable environment.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725" y="439988"/>
            <a:ext cx="5575200" cy="42635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309850" y="440000"/>
            <a:ext cx="28506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Since 1970, one billion people have celebrated Earth Day in more than 190 countries across the world! </a:t>
            </a:r>
            <a:endParaRPr b="1" sz="30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2175" y="2901275"/>
            <a:ext cx="1943750" cy="9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/>
        </p:nvSpPr>
        <p:spPr>
          <a:xfrm>
            <a:off x="2482900" y="1063950"/>
            <a:ext cx="4437000" cy="301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For Earth Day 2020 students in Redlands Unified School District will receive something that...</a:t>
            </a:r>
            <a:endParaRPr b="1" sz="3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75" y="127625"/>
            <a:ext cx="3096900" cy="18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5">
            <a:alphaModFix/>
          </a:blip>
          <a:srcRect b="13771" l="0" r="0" t="8643"/>
          <a:stretch/>
        </p:blipFill>
        <p:spPr>
          <a:xfrm>
            <a:off x="6397650" y="3303775"/>
            <a:ext cx="2489701" cy="16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0261" y="74275"/>
            <a:ext cx="2700201" cy="180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7">
            <a:alphaModFix/>
          </a:blip>
          <a:srcRect b="24264" l="0" r="0" t="14599"/>
          <a:stretch/>
        </p:blipFill>
        <p:spPr>
          <a:xfrm>
            <a:off x="6831125" y="74275"/>
            <a:ext cx="1955874" cy="180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9675" y="3344034"/>
            <a:ext cx="2565601" cy="165376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678325" y="2057400"/>
            <a:ext cx="25656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Gives us food</a:t>
            </a:r>
            <a:endParaRPr b="1"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3887550" y="1875300"/>
            <a:ext cx="2565600" cy="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Is used in making medicine</a:t>
            </a:r>
            <a:endParaRPr b="1"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6526275" y="1933450"/>
            <a:ext cx="25656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Provides habitat</a:t>
            </a:r>
            <a:endParaRPr b="1"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1074075" y="4035025"/>
            <a:ext cx="2565600" cy="8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Saves electricity needed for heating and cooling</a:t>
            </a:r>
            <a:endParaRPr b="1"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6359700" y="2589538"/>
            <a:ext cx="2565600" cy="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Produces oxygen and reduces smog</a:t>
            </a:r>
            <a:endParaRPr b="1"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 b="9132" l="15097" r="13182" t="12343"/>
          <a:stretch/>
        </p:blipFill>
        <p:spPr>
          <a:xfrm>
            <a:off x="2057400" y="1078275"/>
            <a:ext cx="5217875" cy="39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21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A t</a:t>
            </a:r>
            <a:r>
              <a:rPr b="1" lang="en" sz="36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ree for every student in RUSD!</a:t>
            </a:r>
            <a:endParaRPr b="1" sz="36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087325"/>
            <a:ext cx="2134400" cy="12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5">
            <a:alphaModFix/>
          </a:blip>
          <a:srcRect b="28866" l="0" r="0" t="22421"/>
          <a:stretch/>
        </p:blipFill>
        <p:spPr>
          <a:xfrm>
            <a:off x="251550" y="973661"/>
            <a:ext cx="2134400" cy="103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7450" y="941750"/>
            <a:ext cx="1142475" cy="110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5950" y="3883834"/>
            <a:ext cx="1365476" cy="91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700" y="3726950"/>
            <a:ext cx="1142470" cy="10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09175" y="2381103"/>
            <a:ext cx="1239016" cy="12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/>
        </p:nvSpPr>
        <p:spPr>
          <a:xfrm>
            <a:off x="2859563" y="379400"/>
            <a:ext cx="3346500" cy="8745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You will receive one of these four trees...</a:t>
            </a:r>
            <a:endParaRPr b="1"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2238" y="1858750"/>
            <a:ext cx="1728524" cy="2594400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8400" y="1719000"/>
            <a:ext cx="1970899" cy="2750899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675" y="701275"/>
            <a:ext cx="2293592" cy="1720200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20350" y="761975"/>
            <a:ext cx="2418796" cy="1814097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" name="Google Shape;135;p21"/>
          <p:cNvSpPr txBox="1"/>
          <p:nvPr/>
        </p:nvSpPr>
        <p:spPr>
          <a:xfrm>
            <a:off x="182075" y="2518650"/>
            <a:ext cx="2293500" cy="7497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Stone Pine/ </a:t>
            </a: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Pinus pinea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2475575" y="4331400"/>
            <a:ext cx="1728600" cy="7497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Chitalpa/tashkentensis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4439693" y="4269000"/>
            <a:ext cx="1971000" cy="8745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Eucalyptus/Eucalyptus globulus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6620350" y="2664800"/>
            <a:ext cx="2418900" cy="6549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Coast Live Oak/Quercus agrifolia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