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36" r:id="rId4"/>
    <p:sldId id="257" r:id="rId5"/>
    <p:sldId id="267" r:id="rId6"/>
    <p:sldId id="268" r:id="rId7"/>
    <p:sldId id="260" r:id="rId8"/>
    <p:sldId id="261" r:id="rId9"/>
    <p:sldId id="332" r:id="rId10"/>
    <p:sldId id="333" r:id="rId11"/>
    <p:sldId id="264" r:id="rId12"/>
    <p:sldId id="338" r:id="rId13"/>
    <p:sldId id="334" r:id="rId14"/>
    <p:sldId id="335" r:id="rId15"/>
    <p:sldId id="269" r:id="rId16"/>
    <p:sldId id="270" r:id="rId17"/>
    <p:sldId id="271" r:id="rId18"/>
    <p:sldId id="297" r:id="rId19"/>
    <p:sldId id="272" r:id="rId20"/>
    <p:sldId id="274" r:id="rId21"/>
    <p:sldId id="273" r:id="rId22"/>
    <p:sldId id="275" r:id="rId23"/>
    <p:sldId id="276" r:id="rId24"/>
    <p:sldId id="277" r:id="rId25"/>
    <p:sldId id="279" r:id="rId26"/>
    <p:sldId id="280" r:id="rId27"/>
    <p:sldId id="278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B151E-042F-45F5-8435-C425B5C22188}" v="5" dt="2023-03-06T21:52:0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8:13:44.9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24575,'60'22'0,"-23"-18"0,0 0 0,50-3 0,-54-2 0,0 1 0,-1 2 0,57 11 0,-59-7 0,56 3 0,-53-6 0,43 8 0,-24-3 0,-1-3 0,1-2 0,92-6 0,-30 0 0,422 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8:13:48.9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24575,'1637'0'-1365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8:13:52.3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31 24575,'1019'0'0,"-998"-1"0,-1-1 0,39-10 0,-37 7 0,0 1 0,29-1 0,301 4 86,-168 2-1537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69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75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 marL="1071524" indent="-357175"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lvl3pPr>
            <a:lvl4pPr marL="1428699" indent="-357175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/>
            </a:lvl4pPr>
            <a:lvl5pPr marL="1785874" indent="-357175">
              <a:buClr>
                <a:schemeClr val="tx2">
                  <a:lumMod val="50000"/>
                </a:schemeClr>
              </a:buClr>
              <a:buFont typeface="Arial"/>
              <a:buChar char="•"/>
              <a:defRPr/>
            </a:lvl5pPr>
          </a:lstStyle>
          <a:p>
            <a:pPr lvl="0">
              <a:defRPr sz="1800"/>
            </a:pPr>
            <a:r>
              <a:rPr sz="2700" dirty="0"/>
              <a:t>Body Level One</a:t>
            </a:r>
          </a:p>
          <a:p>
            <a:pPr lvl="1">
              <a:defRPr sz="1800"/>
            </a:pPr>
            <a:r>
              <a:rPr sz="2700" dirty="0"/>
              <a:t>Body Level Two</a:t>
            </a:r>
          </a:p>
          <a:p>
            <a:pPr lvl="2">
              <a:defRPr sz="1800"/>
            </a:pPr>
            <a:r>
              <a:rPr sz="2700" dirty="0"/>
              <a:t>Body Level Three</a:t>
            </a:r>
          </a:p>
          <a:p>
            <a:pPr lvl="3">
              <a:defRPr sz="1800"/>
            </a:pPr>
            <a:r>
              <a:rPr sz="2700" dirty="0"/>
              <a:t>Body Level Four</a:t>
            </a:r>
          </a:p>
          <a:p>
            <a:pPr lvl="4">
              <a:defRPr sz="1800"/>
            </a:pPr>
            <a:r>
              <a:rPr sz="27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42050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7698-1B07-44C8-86E7-4BE845CBC4F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F35BF-68EE-4E80-8118-99B70C25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lands.edu/publicsafety/emergency-procedures2/active-shoote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695" y="2404534"/>
            <a:ext cx="8247308" cy="16463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EMERGENCY PROCEDURES </a:t>
            </a:r>
            <a:r>
              <a:rPr lang="en-US" dirty="0"/>
              <a:t>ACTIVE SHOOTER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32" y="4219482"/>
            <a:ext cx="8118971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/>
              <a:t>UNIVERSITY OF REDLANDS PUBLIC SAFETY DEPARTMENT</a:t>
            </a:r>
          </a:p>
          <a:p>
            <a:pPr algn="ctr"/>
            <a:r>
              <a:rPr lang="en-US" dirty="0"/>
              <a:t>Andy Flores, Interim Chief</a:t>
            </a:r>
          </a:p>
          <a:p>
            <a:pPr algn="ctr"/>
            <a:r>
              <a:rPr lang="en-US" dirty="0"/>
              <a:t>Tony Gorrell, Interim Assistant Chief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32" y="5785194"/>
            <a:ext cx="1027485" cy="1027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49" y="5862993"/>
            <a:ext cx="1743778" cy="8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406" y="370304"/>
            <a:ext cx="2399886" cy="19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73" y="445128"/>
            <a:ext cx="8643938" cy="678061"/>
          </a:xfrm>
        </p:spPr>
        <p:txBody>
          <a:bodyPr/>
          <a:lstStyle/>
          <a:p>
            <a:r>
              <a:rPr lang="en-US" dirty="0"/>
              <a:t>Bulldog Alert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43" y="1447800"/>
            <a:ext cx="8643938" cy="4443984"/>
          </a:xfrm>
        </p:spPr>
        <p:txBody>
          <a:bodyPr/>
          <a:lstStyle/>
          <a:p>
            <a:r>
              <a:rPr lang="en-US" dirty="0"/>
              <a:t>Personalize</a:t>
            </a:r>
          </a:p>
          <a:p>
            <a:r>
              <a:rPr lang="en-US" dirty="0"/>
              <a:t>You can add up to three </a:t>
            </a:r>
          </a:p>
          <a:p>
            <a:pPr marL="0" indent="0">
              <a:buNone/>
            </a:pPr>
            <a:r>
              <a:rPr lang="en-US" dirty="0"/>
              <a:t>      Additional phones /two</a:t>
            </a:r>
          </a:p>
          <a:p>
            <a:pPr marL="0" indent="0">
              <a:buNone/>
            </a:pPr>
            <a:r>
              <a:rPr lang="en-US" dirty="0"/>
              <a:t>      email addresses                                                             your profile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93" y="1321199"/>
            <a:ext cx="572899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166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BULLDOG ALERT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961" y="2244913"/>
            <a:ext cx="5944115" cy="3712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6B2851-D681-B45F-DE29-8F8F718906A6}"/>
                  </a:ext>
                </a:extLst>
              </p14:cNvPr>
              <p14:cNvContentPartPr/>
              <p14:nvPr/>
            </p14:nvContentPartPr>
            <p14:xfrm>
              <a:off x="5455640" y="3525360"/>
              <a:ext cx="569520" cy="32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6B2851-D681-B45F-DE29-8F8F71890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640" y="3462360"/>
                <a:ext cx="695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941F09-2B0C-635B-94B1-E995D6CC8A8D}"/>
                  </a:ext>
                </a:extLst>
              </p14:cNvPr>
              <p14:cNvContentPartPr/>
              <p14:nvPr/>
            </p14:nvContentPartPr>
            <p14:xfrm>
              <a:off x="5425040" y="3769080"/>
              <a:ext cx="58968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941F09-2B0C-635B-94B1-E995D6CC8A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2400" y="3706080"/>
                <a:ext cx="715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B45CC00-E1B7-9CF7-1E52-B468FEC6A25E}"/>
                  </a:ext>
                </a:extLst>
              </p14:cNvPr>
              <p14:cNvContentPartPr/>
              <p14:nvPr/>
            </p14:nvContentPartPr>
            <p14:xfrm>
              <a:off x="5425040" y="4154280"/>
              <a:ext cx="630360" cy="11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B45CC00-E1B7-9CF7-1E52-B468FEC6A2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2400" y="4091640"/>
                <a:ext cx="75600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69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DCA5-FA58-83BC-6318-DADF937A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      RAVE GUARDIAN</a:t>
            </a:r>
          </a:p>
        </p:txBody>
      </p:sp>
      <p:pic>
        <p:nvPicPr>
          <p:cNvPr id="1027" name="8AB1850E-F33A-4FE4-A092-97BB01B28DD5" descr="IMG_2391.PNG">
            <a:extLst>
              <a:ext uri="{FF2B5EF4-FFF2-40B4-BE49-F238E27FC236}">
                <a16:creationId xmlns:a16="http://schemas.microsoft.com/office/drawing/2014/main" id="{376DCFD8-37B8-5404-E35F-AF0E28E4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37" y="1752599"/>
            <a:ext cx="2532845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384133E7-0BC8-4F1F-97C5-6EED5D7EAA74" descr="IMG_2390.PNG">
            <a:extLst>
              <a:ext uri="{FF2B5EF4-FFF2-40B4-BE49-F238E27FC236}">
                <a16:creationId xmlns:a16="http://schemas.microsoft.com/office/drawing/2014/main" id="{0445B0E2-C3F1-52A9-0799-527B50A7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68" y="1752599"/>
            <a:ext cx="2561823" cy="45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202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68B3-A3AE-75A7-A20A-67169946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 Street 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B086-E13B-CC3B-29A0-CE62CE8D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751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Thursday, February 16, 2023</a:t>
            </a:r>
          </a:p>
          <a:p>
            <a:r>
              <a:rPr lang="en-US" dirty="0"/>
              <a:t>2:46 pm – UOR employees reported shots heard north of Ted Runner.</a:t>
            </a:r>
          </a:p>
          <a:p>
            <a:r>
              <a:rPr lang="en-US" dirty="0"/>
              <a:t>PD notified, PSAFE Officers immediately responded to the Athletic Fields to warn staff/students in the area.</a:t>
            </a:r>
          </a:p>
          <a:p>
            <a:r>
              <a:rPr lang="en-US" dirty="0"/>
              <a:t>RPD Deputy Chief called PSAFE Chief Flores and verified two people struck by gunfire on Edwards Street.</a:t>
            </a:r>
          </a:p>
          <a:p>
            <a:r>
              <a:rPr lang="en-US" dirty="0"/>
              <a:t>Chief Flores immediately notified Michelle Rogers and both agreed that although not an immediate threat to campus a Bulldog alert should go out as a precaution as information is obtained.</a:t>
            </a:r>
          </a:p>
          <a:p>
            <a:r>
              <a:rPr lang="en-US" dirty="0"/>
              <a:t>Bulldog alert sent to Shelter in Place and wait for further information</a:t>
            </a:r>
          </a:p>
          <a:p>
            <a:r>
              <a:rPr lang="en-US" dirty="0"/>
              <a:t>RPD notified Chief Flores scene was stable and suspects no longer in the area</a:t>
            </a:r>
          </a:p>
          <a:p>
            <a:r>
              <a:rPr lang="en-US" dirty="0"/>
              <a:t>3:39 pm - “All Clear” Bulldog alert sent</a:t>
            </a:r>
          </a:p>
          <a:p>
            <a:r>
              <a:rPr lang="en-US" dirty="0"/>
              <a:t>Total time of incident was 53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6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C986-E363-C7BC-7BB2-19F4D6A5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in Place vs. Lockdown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64ED5AA-2DAC-93BD-113C-49C00E0D7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81331"/>
              </p:ext>
            </p:extLst>
          </p:nvPr>
        </p:nvGraphicFramePr>
        <p:xfrm>
          <a:off x="1754858" y="1270000"/>
          <a:ext cx="4514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8247933" progId="Word.Document.12">
                  <p:embed/>
                </p:oleObj>
              </mc:Choice>
              <mc:Fallback>
                <p:oleObj name="Document" r:id="rId2" imgW="6872357" imgH="82479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4858" y="1270000"/>
                        <a:ext cx="4514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Lockdown Drills Scheduled for March 1 &amp; 2">
            <a:extLst>
              <a:ext uri="{FF2B5EF4-FFF2-40B4-BE49-F238E27FC236}">
                <a16:creationId xmlns:a16="http://schemas.microsoft.com/office/drawing/2014/main" id="{5B80026C-4465-9D0A-9226-2C76BAA6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80" y="3543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elter-in-Place: Stay Safe Indoors When It's Dangerous Outside">
            <a:extLst>
              <a:ext uri="{FF2B5EF4-FFF2-40B4-BE49-F238E27FC236}">
                <a16:creationId xmlns:a16="http://schemas.microsoft.com/office/drawing/2014/main" id="{84ACAD0A-EA3A-8B47-322F-EA4E1EF7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34" y="1709425"/>
            <a:ext cx="2143125" cy="16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4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SOMETHING, SAY SOMETHING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you see suspicious activity on campus, report it.</a:t>
            </a:r>
          </a:p>
          <a:p>
            <a:r>
              <a:rPr lang="en-US" sz="2800" dirty="0"/>
              <a:t>Examples of suspicious activity.</a:t>
            </a:r>
          </a:p>
          <a:p>
            <a:r>
              <a:rPr lang="en-US" sz="2800" dirty="0"/>
              <a:t>Be aware of your surroundings.</a:t>
            </a:r>
          </a:p>
          <a:p>
            <a:r>
              <a:rPr lang="en-US" sz="2800" dirty="0"/>
              <a:t>Take note of the nearest exits when visiting facilities.</a:t>
            </a:r>
          </a:p>
          <a:p>
            <a:r>
              <a:rPr lang="en-US" sz="2800" dirty="0"/>
              <a:t>Have a plan.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06" y="4611699"/>
            <a:ext cx="2086476" cy="17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SHOOTER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736" y="2307389"/>
            <a:ext cx="4019411" cy="21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PHASE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1.  Pre-Attack</a:t>
            </a:r>
          </a:p>
          <a:p>
            <a:r>
              <a:rPr lang="en-US" sz="3200" dirty="0"/>
              <a:t>2.  During Attack</a:t>
            </a:r>
          </a:p>
          <a:p>
            <a:r>
              <a:rPr lang="en-US" sz="3200" dirty="0"/>
              <a:t>3.  Post- Attack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8" y="2035310"/>
            <a:ext cx="4602879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431"/>
            <a:ext cx="8596668" cy="504847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SEE SOMETHING SAY SOMETHING</a:t>
            </a:r>
          </a:p>
          <a:p>
            <a:pPr lvl="1"/>
            <a:r>
              <a:rPr lang="en-US" sz="2600" dirty="0"/>
              <a:t>The police or PSAFE will not know about a potentially unsafe condition unless you report it!</a:t>
            </a:r>
          </a:p>
          <a:p>
            <a:pPr lvl="1"/>
            <a:r>
              <a:rPr lang="en-US" sz="2600" dirty="0"/>
              <a:t>Don’t rationalize or assume the condition is normal</a:t>
            </a:r>
          </a:p>
          <a:p>
            <a:pPr lvl="2"/>
            <a:r>
              <a:rPr lang="en-US" sz="2400" dirty="0"/>
              <a:t>“It’s probably nothing, I don’t need to report it”</a:t>
            </a:r>
          </a:p>
          <a:p>
            <a:r>
              <a:rPr lang="en-US" sz="2800" dirty="0"/>
              <a:t>LEAKAGE</a:t>
            </a:r>
          </a:p>
          <a:p>
            <a:pPr lvl="1"/>
            <a:r>
              <a:rPr lang="en-US" sz="2600" dirty="0"/>
              <a:t>Many active shooters let others know what they plan to do, but it does not get reported.  “Oh he’s not really serious”</a:t>
            </a:r>
          </a:p>
          <a:p>
            <a:pPr lvl="1"/>
            <a:r>
              <a:rPr lang="en-US" sz="2600" dirty="0"/>
              <a:t>Many active shooters post this information on social media.</a:t>
            </a:r>
          </a:p>
          <a:p>
            <a:pPr lvl="2"/>
            <a:r>
              <a:rPr lang="en-US" sz="2400" dirty="0"/>
              <a:t>Screenshot the information</a:t>
            </a:r>
          </a:p>
          <a:p>
            <a:pPr lvl="2"/>
            <a:r>
              <a:rPr lang="en-US" sz="2400" dirty="0"/>
              <a:t>Capture the user ID information</a:t>
            </a:r>
          </a:p>
          <a:p>
            <a:pPr lvl="2"/>
            <a:r>
              <a:rPr lang="en-US" sz="2400" dirty="0"/>
              <a:t>Report to Police or PSAFE</a:t>
            </a:r>
          </a:p>
          <a:p>
            <a:pPr lvl="2"/>
            <a:r>
              <a:rPr lang="en-US" sz="2400" dirty="0"/>
              <a:t>Do not immediately report to the social media platform because they may delete the account. The police will contact social media</a:t>
            </a:r>
          </a:p>
          <a:p>
            <a:pPr lvl="2"/>
            <a:r>
              <a:rPr lang="en-US" sz="2400" dirty="0"/>
              <a:t>Save the info on a flash drive if possible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05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PRE-ATTACK /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MINDSET</a:t>
            </a:r>
          </a:p>
          <a:p>
            <a:pPr lvl="1"/>
            <a:r>
              <a:rPr lang="en-US" sz="2600" dirty="0"/>
              <a:t>It can happen.</a:t>
            </a:r>
          </a:p>
          <a:p>
            <a:pPr lvl="1"/>
            <a:r>
              <a:rPr lang="en-US" sz="2600" dirty="0"/>
              <a:t>Tell yourself you will survive and help others if needed.</a:t>
            </a:r>
          </a:p>
          <a:p>
            <a:r>
              <a:rPr lang="en-US" sz="2800" dirty="0"/>
              <a:t>BE PREPARED</a:t>
            </a:r>
          </a:p>
          <a:p>
            <a:pPr lvl="1"/>
            <a:r>
              <a:rPr lang="en-US" sz="2600" dirty="0"/>
              <a:t>AWARENESS.</a:t>
            </a:r>
          </a:p>
          <a:p>
            <a:pPr lvl="1"/>
            <a:r>
              <a:rPr lang="en-US" sz="2600" dirty="0"/>
              <a:t>Take notice of surroundings .</a:t>
            </a:r>
          </a:p>
          <a:p>
            <a:pPr lvl="1"/>
            <a:r>
              <a:rPr lang="en-US" sz="2600" dirty="0"/>
              <a:t>Be aware of unusual behaviors, unattended objects, unexplained odors, or vehicles traveling at abnormal speeds or patterns.</a:t>
            </a:r>
          </a:p>
        </p:txBody>
      </p:sp>
    </p:spTree>
    <p:extLst>
      <p:ext uri="{BB962C8B-B14F-4D97-AF65-F5344CB8AC3E}">
        <p14:creationId xmlns:p14="http://schemas.microsoft.com/office/powerpoint/2010/main" val="346441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4737"/>
            <a:ext cx="8596668" cy="4236625"/>
          </a:xfrm>
        </p:spPr>
        <p:txBody>
          <a:bodyPr>
            <a:normAutofit lnSpcReduction="10000"/>
          </a:bodyPr>
          <a:lstStyle/>
          <a:p>
            <a:r>
              <a:rPr lang="en-US" sz="2400"/>
              <a:t>Introductions</a:t>
            </a:r>
          </a:p>
          <a:p>
            <a:r>
              <a:rPr lang="en-US" sz="2400" dirty="0"/>
              <a:t>24/7 Operation.</a:t>
            </a:r>
          </a:p>
          <a:p>
            <a:pPr lvl="1"/>
            <a:r>
              <a:rPr lang="en-US" sz="1800" dirty="0"/>
              <a:t>Experienced dispatchers and officers always available.</a:t>
            </a:r>
          </a:p>
          <a:p>
            <a:r>
              <a:rPr lang="en-US" sz="2400" dirty="0"/>
              <a:t>Contact Public Safety at 909-748-8888.</a:t>
            </a:r>
          </a:p>
          <a:p>
            <a:r>
              <a:rPr lang="en-US" dirty="0"/>
              <a:t> </a:t>
            </a:r>
            <a:r>
              <a:rPr lang="en-US" sz="2400" dirty="0"/>
              <a:t>Officers will document incidents and crimes occurring on all campuses:</a:t>
            </a:r>
          </a:p>
          <a:p>
            <a:pPr lvl="1"/>
            <a:r>
              <a:rPr lang="en-US" sz="1800" dirty="0"/>
              <a:t>Crimes.</a:t>
            </a:r>
          </a:p>
          <a:p>
            <a:pPr lvl="1"/>
            <a:r>
              <a:rPr lang="en-US" sz="1800" dirty="0"/>
              <a:t>Injuries.</a:t>
            </a:r>
          </a:p>
          <a:p>
            <a:pPr lvl="1"/>
            <a:r>
              <a:rPr lang="en-US" sz="1800" dirty="0"/>
              <a:t>Accidents.</a:t>
            </a:r>
          </a:p>
          <a:p>
            <a:pPr lvl="1"/>
            <a:r>
              <a:rPr lang="en-US" sz="1800" dirty="0"/>
              <a:t>Any incidents impacting the normal operations of the campus.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73" y="5975518"/>
            <a:ext cx="954505" cy="7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PRE-ATTACK /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HAVE A PLAN</a:t>
            </a:r>
          </a:p>
          <a:p>
            <a:pPr lvl="1"/>
            <a:r>
              <a:rPr lang="en-US" sz="2800" dirty="0"/>
              <a:t>Take note of emergency exits.</a:t>
            </a:r>
          </a:p>
          <a:p>
            <a:pPr lvl="1"/>
            <a:r>
              <a:rPr lang="en-US" sz="2800" dirty="0"/>
              <a:t>Ensure you can barricade doors if needed.</a:t>
            </a:r>
          </a:p>
          <a:p>
            <a:pPr lvl="1"/>
            <a:r>
              <a:rPr lang="en-US" sz="2800" dirty="0"/>
              <a:t>Be aware of cover and concealment if needed.</a:t>
            </a:r>
          </a:p>
          <a:p>
            <a:pPr lvl="1"/>
            <a:r>
              <a:rPr lang="en-US" sz="2800" dirty="0"/>
              <a:t>WHAT IF?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69" y="4633990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NORMALCY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98941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People with normalcy bias have difficulties reacting to something they have never experienced before.</a:t>
            </a:r>
          </a:p>
          <a:p>
            <a:r>
              <a:rPr lang="en-US" sz="2000" dirty="0"/>
              <a:t>They also tend to interpret warnings in the most optimistic way.</a:t>
            </a:r>
          </a:p>
          <a:p>
            <a:r>
              <a:rPr lang="en-US" sz="2000" dirty="0"/>
              <a:t>3 phases of response: Denial, Deliberation (plan?), Decisive Moment.</a:t>
            </a:r>
          </a:p>
          <a:p>
            <a:r>
              <a:rPr lang="en-US" sz="2000" dirty="0"/>
              <a:t>70% of people display normalcy bias during a disaster.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2000" dirty="0"/>
              <a:t>Evacuation warnings, Hurricane, Fire, Floods etc.</a:t>
            </a:r>
          </a:p>
          <a:p>
            <a:pPr lvl="1"/>
            <a:r>
              <a:rPr lang="en-US" sz="2000" dirty="0"/>
              <a:t>Hurricane Katrina, Pompeii, etc.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16" y="141059"/>
            <a:ext cx="2870867" cy="19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4" y="1930400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/>
              <a:t>Social Proof: a psychological and social phenomenon where people assume the actions of others in an attempt to reflect correct behavior in a given situation.</a:t>
            </a:r>
          </a:p>
          <a:p>
            <a:r>
              <a:rPr lang="en-US" sz="2800" dirty="0"/>
              <a:t>Example: Shots heard in the area, everyone looks at each other to see their reaction.  If no one does anything, they assume this is proper behavior.</a:t>
            </a:r>
          </a:p>
          <a:p>
            <a:r>
              <a:rPr lang="en-US" sz="2800" dirty="0"/>
              <a:t>Don’t be a victim to the “herd mentality”. Take Action!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0"/>
            <a:ext cx="2559842" cy="19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SHOOTER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Active Shooter situations are unpredictable and evolve quickly.</a:t>
            </a:r>
          </a:p>
          <a:p>
            <a:r>
              <a:rPr lang="en-US" sz="2800" dirty="0"/>
              <a:t>Immediate deployment of law enforcement is required to stop the shooting and mitigate harm to victims.</a:t>
            </a:r>
          </a:p>
          <a:p>
            <a:r>
              <a:rPr lang="en-US" sz="2800" dirty="0"/>
              <a:t>Often over in 10 to 15 minutes. Individuals must be prepared both mentally and physically to deal with an active shooter situation.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24" y="379411"/>
            <a:ext cx="302387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9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to respond when an Active Shooter is in your vicinity.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66" y="2393200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RUN</a:t>
            </a:r>
          </a:p>
          <a:p>
            <a:pPr lvl="1"/>
            <a:r>
              <a:rPr lang="en-US" sz="2200" dirty="0"/>
              <a:t>Have an escape route in mind.</a:t>
            </a:r>
          </a:p>
          <a:p>
            <a:pPr lvl="1"/>
            <a:r>
              <a:rPr lang="en-US" sz="2200" dirty="0"/>
              <a:t>Evacuate regardless of whether others agree.</a:t>
            </a:r>
          </a:p>
          <a:p>
            <a:pPr lvl="1"/>
            <a:r>
              <a:rPr lang="en-US" sz="2200" dirty="0"/>
              <a:t>Leave your belongings behind.</a:t>
            </a:r>
          </a:p>
          <a:p>
            <a:pPr lvl="1"/>
            <a:r>
              <a:rPr lang="en-US" sz="2200" dirty="0"/>
              <a:t>Help others escape; if possible.</a:t>
            </a:r>
          </a:p>
          <a:p>
            <a:pPr lvl="1"/>
            <a:r>
              <a:rPr lang="en-US" sz="2200" dirty="0"/>
              <a:t>Prevent others from entering unsafe area.</a:t>
            </a:r>
          </a:p>
          <a:p>
            <a:pPr lvl="1"/>
            <a:r>
              <a:rPr lang="en-US" sz="2200" dirty="0"/>
              <a:t>Keep hands visible and follow instructions of officers.</a:t>
            </a:r>
          </a:p>
          <a:p>
            <a:pPr lvl="1"/>
            <a:r>
              <a:rPr lang="en-US" sz="2200" dirty="0"/>
              <a:t>Do not attempt to move wounded people.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29" y="1270000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when an Active Shooter is in your vicinity.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92" y="2505494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HIDE </a:t>
            </a:r>
          </a:p>
          <a:p>
            <a:pPr lvl="1"/>
            <a:r>
              <a:rPr lang="en-US" sz="2200" dirty="0"/>
              <a:t>If evacuation is not possible, find  place to hide where shooter is unlikely to find you.</a:t>
            </a:r>
          </a:p>
          <a:p>
            <a:pPr lvl="1"/>
            <a:r>
              <a:rPr lang="en-US" sz="2200" dirty="0"/>
              <a:t>Be out of the shooters view.</a:t>
            </a:r>
          </a:p>
          <a:p>
            <a:pPr lvl="1"/>
            <a:r>
              <a:rPr lang="en-US" sz="2200" dirty="0"/>
              <a:t>Provide protection (cover and concealment) from shots fired.</a:t>
            </a:r>
          </a:p>
          <a:p>
            <a:pPr lvl="1"/>
            <a:r>
              <a:rPr lang="en-US" sz="2200" dirty="0"/>
              <a:t>Try not to trap yourself or restrict options for movement.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05" y="11852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when an Active Shooter is in your vicinity.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92" y="2505494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FIGHT</a:t>
            </a:r>
          </a:p>
          <a:p>
            <a:pPr lvl="1"/>
            <a:r>
              <a:rPr lang="en-US" sz="2200" dirty="0"/>
              <a:t>As a last resort and only when your life is in imminent danger, attempt to disrupt and/or incapacitate the active shooter by;</a:t>
            </a:r>
          </a:p>
          <a:p>
            <a:pPr lvl="1"/>
            <a:r>
              <a:rPr lang="en-US" sz="2200" dirty="0"/>
              <a:t>Acting as aggressively as possible.</a:t>
            </a:r>
          </a:p>
          <a:p>
            <a:pPr lvl="1"/>
            <a:r>
              <a:rPr lang="en-US" sz="2200" dirty="0"/>
              <a:t>Throwing items and improvising weapons.</a:t>
            </a:r>
          </a:p>
          <a:p>
            <a:pPr lvl="1"/>
            <a:r>
              <a:rPr lang="en-US" sz="2200" dirty="0"/>
              <a:t>Yelling.</a:t>
            </a:r>
          </a:p>
          <a:p>
            <a:pPr lvl="1"/>
            <a:r>
              <a:rPr lang="en-US" sz="2200" dirty="0"/>
              <a:t>Commit to your actions.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01" y="1277332"/>
            <a:ext cx="1741986" cy="16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3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Usually teams of 4 or 5 - Uniforms vary.</a:t>
            </a:r>
          </a:p>
          <a:p>
            <a:r>
              <a:rPr lang="en-US" sz="2400" dirty="0"/>
              <a:t>May use pepper spray or gas.</a:t>
            </a:r>
          </a:p>
          <a:p>
            <a:r>
              <a:rPr lang="en-US" sz="2400" dirty="0"/>
              <a:t>Officers may shout commands.</a:t>
            </a:r>
          </a:p>
          <a:p>
            <a:r>
              <a:rPr lang="en-US" sz="2400" dirty="0"/>
              <a:t>Remain calm / hands visible and free of objects.</a:t>
            </a:r>
          </a:p>
          <a:p>
            <a:r>
              <a:rPr lang="en-US" sz="2400" dirty="0"/>
              <a:t>Avoid quick movements / pointing / yelling.</a:t>
            </a:r>
          </a:p>
          <a:p>
            <a:r>
              <a:rPr lang="en-US" sz="2400" dirty="0"/>
              <a:t>Proceed to location they direct you to.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86" y="2555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Active Shooter UOR (7:42 </a:t>
            </a:r>
            <a:r>
              <a:rPr lang="en-US" dirty="0" err="1"/>
              <a:t>mins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https://www.redlands.edu/publicsafety/emergency-procedures2/active-shooter/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89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POST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lives are lost due to uncontrolled bleeding injuries.</a:t>
            </a:r>
          </a:p>
          <a:p>
            <a:r>
              <a:rPr lang="en-US" sz="3200" dirty="0"/>
              <a:t>Research has shown that bystanders, with little or no medical training, can become heroic lifesavers.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54" y="609600"/>
            <a:ext cx="2371550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23D4-9ECA-114C-3ACB-C20852F3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48F6-B310-EBA2-63DA-59FCB106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Autofit/>
          </a:bodyPr>
          <a:lstStyle/>
          <a:p>
            <a:r>
              <a:rPr lang="en-US" sz="2800" dirty="0"/>
              <a:t>Card Reader Project</a:t>
            </a:r>
          </a:p>
          <a:p>
            <a:pPr lvl="1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phase – additional cameras</a:t>
            </a:r>
          </a:p>
          <a:p>
            <a:r>
              <a:rPr lang="en-US" sz="2800" dirty="0"/>
              <a:t>Building Addresses</a:t>
            </a:r>
          </a:p>
          <a:p>
            <a:r>
              <a:rPr lang="en-US" sz="2800" dirty="0"/>
              <a:t>Earthquake scenarios</a:t>
            </a:r>
          </a:p>
          <a:p>
            <a:pPr lvl="1"/>
            <a:r>
              <a:rPr lang="en-US" sz="2400" dirty="0"/>
              <a:t>Emergency supplies</a:t>
            </a:r>
          </a:p>
          <a:p>
            <a:pPr lvl="1"/>
            <a:r>
              <a:rPr lang="en-US" sz="2400" dirty="0"/>
              <a:t>Emergency Communications</a:t>
            </a:r>
          </a:p>
          <a:p>
            <a:r>
              <a:rPr lang="en-US" sz="2800" dirty="0"/>
              <a:t>PSAFE Bike Team</a:t>
            </a:r>
          </a:p>
          <a:p>
            <a:r>
              <a:rPr lang="en-US" sz="2800" dirty="0"/>
              <a:t>PSAFE website</a:t>
            </a:r>
          </a:p>
        </p:txBody>
      </p:sp>
    </p:spTree>
    <p:extLst>
      <p:ext uri="{BB962C8B-B14F-4D97-AF65-F5344CB8AC3E}">
        <p14:creationId xmlns:p14="http://schemas.microsoft.com/office/powerpoint/2010/main" val="2216315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Recommend attending a “Stop the Bleed” training session or similar “hands-on” training.</a:t>
            </a:r>
          </a:p>
          <a:p>
            <a:r>
              <a:rPr lang="en-US" sz="2400" dirty="0"/>
              <a:t>The human adult has about 5 liters of blood in the body.</a:t>
            </a:r>
          </a:p>
          <a:p>
            <a:r>
              <a:rPr lang="en-US" sz="2400" dirty="0"/>
              <a:t>Losing ½ of your blood causes irreversible damage.</a:t>
            </a:r>
          </a:p>
          <a:p>
            <a:r>
              <a:rPr lang="en-US" sz="2400" dirty="0"/>
              <a:t>Applying direct pressure can often times save lives.</a:t>
            </a:r>
          </a:p>
          <a:p>
            <a:r>
              <a:rPr lang="en-US" sz="2400" dirty="0"/>
              <a:t>Applying a tourniquet results in an 87% chance of survival if applied before shock sets 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012" y="246164"/>
            <a:ext cx="285317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9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SITUATIONAL AWARENESS</a:t>
            </a:r>
          </a:p>
          <a:p>
            <a:pPr lvl="1"/>
            <a:r>
              <a:rPr lang="en-US" sz="2200" dirty="0"/>
              <a:t>Are you safe?</a:t>
            </a:r>
          </a:p>
          <a:p>
            <a:pPr lvl="1"/>
            <a:r>
              <a:rPr lang="en-US" sz="2200" dirty="0"/>
              <a:t>Can you treat yourself?</a:t>
            </a:r>
          </a:p>
          <a:p>
            <a:pPr lvl="1"/>
            <a:r>
              <a:rPr lang="en-US" sz="2200" dirty="0"/>
              <a:t>Can you treat others?</a:t>
            </a:r>
          </a:p>
          <a:p>
            <a:r>
              <a:rPr lang="en-US" sz="2400" dirty="0"/>
              <a:t>WHO DO WE TREAT IN MULTIPLE VICTIM INCIDENT?</a:t>
            </a:r>
          </a:p>
          <a:p>
            <a:pPr lvl="1"/>
            <a:r>
              <a:rPr lang="en-US" sz="2200" dirty="0"/>
              <a:t>Your decision.</a:t>
            </a:r>
          </a:p>
          <a:p>
            <a:pPr lvl="1"/>
            <a:r>
              <a:rPr lang="en-US" sz="2200" dirty="0"/>
              <a:t>If breathing or moving – Treat.</a:t>
            </a:r>
          </a:p>
          <a:p>
            <a:pPr lvl="1"/>
            <a:r>
              <a:rPr lang="en-US" sz="2200" dirty="0"/>
              <a:t>If not – Move 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896" y="1270000"/>
            <a:ext cx="246909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32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Prepare</a:t>
            </a:r>
          </a:p>
          <a:p>
            <a:r>
              <a:rPr lang="en-US" sz="2800" dirty="0"/>
              <a:t>Plan</a:t>
            </a:r>
          </a:p>
          <a:p>
            <a:r>
              <a:rPr lang="en-US" sz="2800" dirty="0"/>
              <a:t>Be Alert</a:t>
            </a:r>
          </a:p>
          <a:p>
            <a:r>
              <a:rPr lang="en-US" sz="2800" dirty="0"/>
              <a:t>Report suspicious behavior, objects, incidents</a:t>
            </a:r>
          </a:p>
          <a:p>
            <a:r>
              <a:rPr lang="en-US" sz="2800" dirty="0"/>
              <a:t>Attend First AID / CPR / Stop the Bleed training.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173" y="12781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4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543" y="2903338"/>
            <a:ext cx="359695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CASE OF AN EMERGENCY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there is an urgent medical need, violence or crime in progress:</a:t>
            </a:r>
          </a:p>
          <a:p>
            <a:pPr lvl="1"/>
            <a:r>
              <a:rPr lang="en-US" sz="2800" dirty="0"/>
              <a:t>DIAL 911.</a:t>
            </a:r>
          </a:p>
          <a:p>
            <a:r>
              <a:rPr lang="en-US" sz="2800" dirty="0"/>
              <a:t> After dialing 911, notify Public Safety at 909-748-8888 when convenient.</a:t>
            </a:r>
          </a:p>
          <a:p>
            <a:r>
              <a:rPr lang="en-US" sz="2800" dirty="0"/>
              <a:t>If possible have someone direct emergency personnel to location.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1" y="493295"/>
            <a:ext cx="1207920" cy="12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81" y="1836821"/>
            <a:ext cx="8596668" cy="47259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Immediately call 911 and Public Safety (x8888).  Give your name, describe the nature and severity of the problem, and provide the location of the victim.</a:t>
            </a:r>
          </a:p>
          <a:p>
            <a:r>
              <a:rPr lang="en-US" dirty="0"/>
              <a:t>Do not panic.  Assess the situation.  Look for medical ID and question witnesses.</a:t>
            </a:r>
          </a:p>
          <a:p>
            <a:r>
              <a:rPr lang="en-US" dirty="0"/>
              <a:t>Ask the victim, “Are You Okay?, “What’s Wrong?, and “How Can I Help?”</a:t>
            </a:r>
          </a:p>
          <a:p>
            <a:r>
              <a:rPr lang="en-US" dirty="0"/>
              <a:t>Keep the victim still and comfortable.  DO NOT MOVE THE VICTIM, unless there is a life-threatening situation.</a:t>
            </a:r>
          </a:p>
          <a:p>
            <a:r>
              <a:rPr lang="en-US" dirty="0"/>
              <a:t>Check breathing.  If not breathing, give CPR, if trained to do so.  Use an AED if one becomes available.</a:t>
            </a:r>
          </a:p>
          <a:p>
            <a:r>
              <a:rPr lang="en-US" dirty="0"/>
              <a:t>Control serious bleeding by placing direct pressure on the wound.</a:t>
            </a:r>
          </a:p>
          <a:p>
            <a:r>
              <a:rPr lang="en-US" dirty="0"/>
              <a:t>Continue to assist the victim until help arrives.</a:t>
            </a:r>
          </a:p>
          <a:p>
            <a:r>
              <a:rPr lang="en-US" dirty="0"/>
              <a:t>Give all information to the police or medical personnel.</a:t>
            </a:r>
          </a:p>
          <a:p>
            <a:r>
              <a:rPr lang="en-US" dirty="0"/>
              <a:t>Immediately report all injuries to supervisors or faculty.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16" y="477252"/>
            <a:ext cx="1031457" cy="10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6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6047"/>
            <a:ext cx="8596668" cy="4043968"/>
          </a:xfrm>
        </p:spPr>
        <p:txBody>
          <a:bodyPr>
            <a:noAutofit/>
          </a:bodyPr>
          <a:lstStyle/>
          <a:p>
            <a:r>
              <a:rPr lang="en-US" sz="2800" dirty="0"/>
              <a:t>Enacted in 1990.</a:t>
            </a:r>
          </a:p>
          <a:p>
            <a:r>
              <a:rPr lang="en-US" sz="2800" dirty="0"/>
              <a:t>Mandates University crime reporting guidelines and dissemination of information.</a:t>
            </a:r>
          </a:p>
          <a:p>
            <a:r>
              <a:rPr lang="en-US" sz="2800" dirty="0"/>
              <a:t>Daily Crime and Fire Logs.</a:t>
            </a:r>
          </a:p>
          <a:p>
            <a:r>
              <a:rPr lang="en-US" sz="2800" dirty="0"/>
              <a:t>Timely Warnings.</a:t>
            </a:r>
          </a:p>
          <a:p>
            <a:r>
              <a:rPr lang="en-US" sz="2800" dirty="0"/>
              <a:t>Annual Security Report is posted online at: http://www.redlands.edu/public-safety/annual-security-and-fire-safety-report/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01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UR Bulldog Alert.</a:t>
            </a:r>
          </a:p>
          <a:p>
            <a:r>
              <a:rPr lang="en-US" sz="2800" dirty="0"/>
              <a:t>Communications service used to quickly send emergency alerts via email, voice and text messages. </a:t>
            </a:r>
          </a:p>
          <a:p>
            <a:pPr lvl="1"/>
            <a:r>
              <a:rPr lang="en-US" sz="2600" dirty="0" err="1"/>
              <a:t>Alertus</a:t>
            </a:r>
            <a:r>
              <a:rPr lang="en-US" sz="2600" dirty="0"/>
              <a:t> – available in near future.</a:t>
            </a:r>
          </a:p>
          <a:p>
            <a:r>
              <a:rPr lang="en-US" sz="2800" dirty="0"/>
              <a:t>All University of Redlands students, faculty, and staff are automatically enrolled in UR Bulldog Alert.</a:t>
            </a:r>
          </a:p>
          <a:p>
            <a:pPr lvl="1"/>
            <a:r>
              <a:rPr lang="en-US" sz="2800" dirty="0"/>
              <a:t>Check your profile.</a:t>
            </a:r>
          </a:p>
          <a:p>
            <a:r>
              <a:rPr lang="en-US" sz="2800" dirty="0"/>
              <a:t>In the event of a major disaster, call the emergency status information line at 909-335-5299 or 877-687-8300 or go on-line http://www.emergency-redlands.com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883" y="375276"/>
            <a:ext cx="1789447" cy="17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2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BULLDOG ALERTS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DF465B-C26E-40A2-3626-2B47729AA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169" y="2259072"/>
            <a:ext cx="2755631" cy="3267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E3407-AC2E-BB35-BFCB-473E08BB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116" y="2545609"/>
            <a:ext cx="1518036" cy="26946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ECB6C2-5E28-D855-1EF7-1A141B9E67E0}"/>
              </a:ext>
            </a:extLst>
          </p:cNvPr>
          <p:cNvSpPr txBox="1">
            <a:spLocks/>
          </p:cNvSpPr>
          <p:nvPr/>
        </p:nvSpPr>
        <p:spPr>
          <a:xfrm>
            <a:off x="897467" y="1609850"/>
            <a:ext cx="8596668" cy="482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       My Redlands    or    Redlands App</a:t>
            </a:r>
          </a:p>
        </p:txBody>
      </p:sp>
    </p:spTree>
    <p:extLst>
      <p:ext uri="{BB962C8B-B14F-4D97-AF65-F5344CB8AC3E}">
        <p14:creationId xmlns:p14="http://schemas.microsoft.com/office/powerpoint/2010/main" val="137273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Bulldog Alert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“Log into my           </a:t>
            </a:r>
          </a:p>
          <a:p>
            <a:pPr marL="0" indent="0">
              <a:buNone/>
            </a:pPr>
            <a:r>
              <a:rPr lang="en-US" dirty="0"/>
              <a:t> UR Bulldog Alert Profile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85" r="14110"/>
          <a:stretch/>
        </p:blipFill>
        <p:spPr>
          <a:xfrm>
            <a:off x="4114800" y="715038"/>
            <a:ext cx="4572000" cy="50628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124200" y="2362201"/>
            <a:ext cx="1295400" cy="41077"/>
          </a:xfrm>
          <a:prstGeom prst="straightConnector1">
            <a:avLst/>
          </a:prstGeom>
          <a:noFill/>
          <a:ln w="12700" cap="flat">
            <a:solidFill>
              <a:srgbClr val="7996B9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762471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Metadata/LabelInfo.xml><?xml version="1.0" encoding="utf-8"?>
<clbl:labelList xmlns:clbl="http://schemas.microsoft.com/office/2020/mipLabelMetadata">
  <clbl:label id="{496b6d7d-089e-4318-89ef-d9fdf760aafd}" enabled="0" method="" siteId="{496b6d7d-089e-4318-89ef-d9fdf760aaf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4899</TotalTime>
  <Words>1502</Words>
  <Application>Microsoft Office PowerPoint</Application>
  <PresentationFormat>Widescreen</PresentationFormat>
  <Paragraphs>185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Trebuchet MS</vt:lpstr>
      <vt:lpstr>Wingdings 3</vt:lpstr>
      <vt:lpstr>Facet</vt:lpstr>
      <vt:lpstr>Document</vt:lpstr>
      <vt:lpstr>EMERGENCY PROCEDURES ACTIVE SHOOTER</vt:lpstr>
      <vt:lpstr>DEPARTMENT OF PUBLIC SAFETY</vt:lpstr>
      <vt:lpstr>Emergency Preparedness Update</vt:lpstr>
      <vt:lpstr>IN CASE OF AN EMERGENCY</vt:lpstr>
      <vt:lpstr>MEDICAL EMERGENCIES</vt:lpstr>
      <vt:lpstr>CLERY ACT</vt:lpstr>
      <vt:lpstr>EMERGENCY ALERTS</vt:lpstr>
      <vt:lpstr>BULLDOG ALERTS</vt:lpstr>
      <vt:lpstr>Bulldog Alert</vt:lpstr>
      <vt:lpstr>Bulldog Alert</vt:lpstr>
      <vt:lpstr>BULLDOG ALERT PROFILE</vt:lpstr>
      <vt:lpstr>         RAVE GUARDIAN</vt:lpstr>
      <vt:lpstr>Edwards Street Shooting</vt:lpstr>
      <vt:lpstr>Shelter in Place vs. Lockdown</vt:lpstr>
      <vt:lpstr>SEE SOMETHING, SAY SOMETHING</vt:lpstr>
      <vt:lpstr>ACTIVE SHOOTER</vt:lpstr>
      <vt:lpstr>3 PHASE TRAINING</vt:lpstr>
      <vt:lpstr>PHASE 1: PREVENTION</vt:lpstr>
      <vt:lpstr>PHASE 1: PRE-ATTACK / PREPARE</vt:lpstr>
      <vt:lpstr>PHASE 1: PRE-ATTACK / PREPARE</vt:lpstr>
      <vt:lpstr>NORMALCY BIAS</vt:lpstr>
      <vt:lpstr>SOCIAL PROOF</vt:lpstr>
      <vt:lpstr>ACTIVE SHOOTER</vt:lpstr>
      <vt:lpstr>Phase 2: How to respond when an Active Shooter is in your vicinity.</vt:lpstr>
      <vt:lpstr>How to respond when an Active Shooter is in your vicinity.</vt:lpstr>
      <vt:lpstr>How to respond when an Active Shooter is in your vicinity.</vt:lpstr>
      <vt:lpstr>How to respond to officers</vt:lpstr>
      <vt:lpstr>Active Shooter UOR (7:42 mins)  </vt:lpstr>
      <vt:lpstr>Phase 3: POST ATTACK</vt:lpstr>
      <vt:lpstr>POST ATTACK</vt:lpstr>
      <vt:lpstr>POST ATTACK</vt:lpstr>
      <vt:lpstr>CLOSING</vt:lpstr>
      <vt:lpstr>QUESTIONS?</vt:lpstr>
    </vt:vector>
  </TitlesOfParts>
  <Company>University of Redlands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PROCEDURES ACTIVE SHOOTER</dc:title>
  <dc:creator>Flores, Andrew</dc:creator>
  <cp:lastModifiedBy>Ivancic, Rebekka</cp:lastModifiedBy>
  <cp:revision>76</cp:revision>
  <dcterms:created xsi:type="dcterms:W3CDTF">2019-10-03T23:41:12Z</dcterms:created>
  <dcterms:modified xsi:type="dcterms:W3CDTF">2023-03-16T18:14:25Z</dcterms:modified>
</cp:coreProperties>
</file>